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6858000" cy="9906000" type="A4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B56"/>
    <a:srgbClr val="93C9BB"/>
    <a:srgbClr val="3B3B3B"/>
    <a:srgbClr val="67B9B7"/>
    <a:srgbClr val="79FFFF"/>
    <a:srgbClr val="416A7B"/>
    <a:srgbClr val="15A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544" y="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4127-E212-4589-855C-3DE5688AEB88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C92D-3219-4567-9F05-7A1CBAA5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5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4127-E212-4589-855C-3DE5688AEB88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C92D-3219-4567-9F05-7A1CBAA5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5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29697"/>
            <a:ext cx="3357563" cy="1126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4127-E212-4589-855C-3DE5688AEB88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C92D-3219-4567-9F05-7A1CBAA5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4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4127-E212-4589-855C-3DE5688AEB88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C92D-3219-4567-9F05-7A1CBAA5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4127-E212-4589-855C-3DE5688AEB88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C92D-3219-4567-9F05-7A1CBAA5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4127-E212-4589-855C-3DE5688AEB88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C92D-3219-4567-9F05-7A1CBAA5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2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4127-E212-4589-855C-3DE5688AEB88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C92D-3219-4567-9F05-7A1CBAA5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6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4127-E212-4589-855C-3DE5688AEB88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C92D-3219-4567-9F05-7A1CBAA5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5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4127-E212-4589-855C-3DE5688AEB88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C92D-3219-4567-9F05-7A1CBAA5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5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4127-E212-4589-855C-3DE5688AEB88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C92D-3219-4567-9F05-7A1CBAA5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5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4127-E212-4589-855C-3DE5688AEB88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C92D-3219-4567-9F05-7A1CBAA5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9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54127-E212-4589-855C-3DE5688AEB88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6C92D-3219-4567-9F05-7A1CBAA5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0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uact=8&amp;ved=0ahUKEwjP0ffkitnNAhVEEpQKHUWIBC4QjRwIBw&amp;url=http://www.grandparents.com/money-and-work/kids-and-money/sharethewealth&amp;bvm=bv.126130881,d.dGo&amp;psig=AFQjCNHcSWusIDSuFi2Qo-6cT0YqbAra5w&amp;ust=146769671883524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uact=8&amp;ved=0ahUKEwi-mOK9zf7NAhXClZQKHfwEBhMQjRwIBw&amp;url=http://www.bobnefftours.com/grandparents-and-grandchildren-mystery-tour.html&amp;bvm=bv.127521224,d.dGo&amp;psig=AFQjCNEJ5vXUH32uoCLtrpc1zOiSyvk7pA&amp;ust=146898585137411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uact=8&amp;ved=0ahUKEwjRipPhz_7NAhXDGJQKHd2OBnsQjRwIBw&amp;url=http://farzadlaw.com/grandparents-visitation-rights-in-california/know-rights-options/&amp;bvm=bv.127521224,d.dGo&amp;psig=AFQjCNEJ5vXUH32uoCLtrpc1zOiSyvk7pA&amp;ust=146898585137411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38" y="0"/>
            <a:ext cx="6916320" cy="46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21" y="8846545"/>
            <a:ext cx="2932557" cy="10620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6931" y="-14364"/>
            <a:ext cx="5688583" cy="754053"/>
          </a:xfrm>
          <a:prstGeom prst="rect">
            <a:avLst/>
          </a:prstGeom>
          <a:solidFill>
            <a:srgbClr val="525B56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2400" b="1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Guest accommodation @ Carrington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400" b="1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‘more than you expect and all that you need’</a:t>
            </a:r>
          </a:p>
        </p:txBody>
      </p:sp>
      <p:pic>
        <p:nvPicPr>
          <p:cNvPr id="1026" name="Picture 2" descr="https://d1hekt5vpuuw9b.cloudfront.net/assets/article/096013628362e08af51aab60edd2757a_sharing-wealth-with-grandchildren-580x326_featuredImag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" y="7568588"/>
            <a:ext cx="4163192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36931" y="4608000"/>
            <a:ext cx="6894931" cy="2960588"/>
          </a:xfrm>
          <a:prstGeom prst="rect">
            <a:avLst/>
          </a:prstGeom>
          <a:solidFill>
            <a:srgbClr val="67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7669" y="5626629"/>
            <a:ext cx="6880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Information Pack</a:t>
            </a:r>
            <a:endParaRPr lang="en-US" sz="5400" b="1" dirty="0">
              <a:ln w="3175" cmpd="sng">
                <a:noFill/>
                <a:prstDash val="solid"/>
              </a:ln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931" y="3515393"/>
            <a:ext cx="5056742" cy="10926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300" b="1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To support the well-being of our residents, Carrington warmly invites family members and friends to spend time with us in our comfortable guest apartments. For your convenience, these apartments are located on-site and give you quality accommodation at a reasonable price.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1494" y="7744858"/>
            <a:ext cx="2489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Gisha" pitchFamily="34" charset="-79"/>
                <a:cs typeface="Gisha" pitchFamily="34" charset="-79"/>
              </a:rPr>
              <a:t>90 Werombi Road</a:t>
            </a:r>
          </a:p>
          <a:p>
            <a:r>
              <a:rPr lang="en-AU" sz="1400" dirty="0">
                <a:latin typeface="Gisha" pitchFamily="34" charset="-79"/>
                <a:cs typeface="Gisha" pitchFamily="34" charset="-79"/>
              </a:rPr>
              <a:t>Grasmere NSW 2570</a:t>
            </a:r>
          </a:p>
          <a:p>
            <a:r>
              <a:rPr lang="en-AU" sz="1400" dirty="0">
                <a:latin typeface="Gisha" pitchFamily="34" charset="-79"/>
                <a:cs typeface="Gisha" pitchFamily="34" charset="-79"/>
              </a:rPr>
              <a:t>www.carringtoncare.com.au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3475" y="6922256"/>
            <a:ext cx="4534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Gisha" pitchFamily="34" charset="-79"/>
                <a:cs typeface="Gisha" pitchFamily="34" charset="-79"/>
              </a:rPr>
              <a:t>Contact:  </a:t>
            </a:r>
          </a:p>
          <a:p>
            <a:r>
              <a:rPr lang="en-AU" b="1" dirty="0">
                <a:latin typeface="Gisha" pitchFamily="34" charset="-79"/>
                <a:cs typeface="Gisha" pitchFamily="34" charset="-79"/>
              </a:rPr>
              <a:t>Customer Services on </a:t>
            </a:r>
            <a:r>
              <a:rPr lang="en-AU" b="1" dirty="0">
                <a:latin typeface="Gisha" pitchFamily="34" charset="-79"/>
                <a:cs typeface="Gisha" pitchFamily="34" charset="-79"/>
                <a:sym typeface="Wingdings"/>
              </a:rPr>
              <a:t> </a:t>
            </a:r>
            <a:r>
              <a:rPr lang="en-AU" b="1" dirty="0">
                <a:latin typeface="Gisha" pitchFamily="34" charset="-79"/>
                <a:cs typeface="Gisha" pitchFamily="34" charset="-79"/>
              </a:rPr>
              <a:t>(02) 4659 0590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888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019739"/>
            <a:ext cx="6858000" cy="1886261"/>
          </a:xfrm>
        </p:spPr>
        <p:txBody>
          <a:bodyPr/>
          <a:lstStyle/>
          <a:p>
            <a:pPr algn="l"/>
            <a:r>
              <a:rPr lang="en-AU" b="1" dirty="0"/>
              <a:t>Parking</a:t>
            </a: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Parking is available (as indicated by red arrow) on-site in the Paling Court facility underground carpark. Parking is conveniently located in close proximity to the apartment entry on level 1 of the car park and is signposted. At check in, an electronic fob will be provided with the apartment key. This fob will provide access to and from the carpark.</a:t>
            </a: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6931" y="-14364"/>
            <a:ext cx="6894931" cy="754053"/>
          </a:xfrm>
          <a:prstGeom prst="rect">
            <a:avLst/>
          </a:prstGeom>
          <a:solidFill>
            <a:srgbClr val="525B56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2400" b="1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Guest accommodation @ Carrington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400" b="1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‘more than you expect and all that you need’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931" y="769069"/>
            <a:ext cx="6858000" cy="1451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b="1" dirty="0"/>
              <a:t>Our Location</a:t>
            </a: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Our guest accommodation is located on-site at Carrington in our Paling Court facility. Our street address is 90 Werombi Road, Grasmere NSW 2570.  </a:t>
            </a: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We are conveniently located five minutes from the historic township of Camden.</a:t>
            </a: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1CF2DF-9ECA-457D-9BFE-D85D7C41B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2276475"/>
            <a:ext cx="5619750" cy="5353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C2D912-F236-4B24-A6B9-04B01EB2B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3520103"/>
            <a:ext cx="1024217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4087689"/>
            <a:ext cx="6858000" cy="1481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AU" sz="1600" dirty="0">
              <a:solidFill>
                <a:schemeClr val="tx1"/>
              </a:solidFill>
            </a:endParaRPr>
          </a:p>
          <a:p>
            <a:pPr algn="just"/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6931" y="-14364"/>
            <a:ext cx="6894931" cy="754053"/>
          </a:xfrm>
          <a:prstGeom prst="rect">
            <a:avLst/>
          </a:prstGeom>
          <a:solidFill>
            <a:srgbClr val="525B56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2400" b="1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Guest accommodation @ Carrington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400" b="1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‘more than you expect and all that you need’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841742"/>
            <a:ext cx="6858000" cy="2747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b="1" dirty="0"/>
              <a:t>Our Apartments</a:t>
            </a: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Our guest accommodation comprises of two separate apartments. Each apartment contains two single beds, including pillows, high quality linen and towels. A cot and a roll-away bed are also available on request at an additional cost.</a:t>
            </a:r>
          </a:p>
          <a:p>
            <a:pPr algn="l"/>
            <a:endParaRPr lang="en-AU" sz="900" dirty="0">
              <a:solidFill>
                <a:schemeClr val="tx1"/>
              </a:solidFill>
            </a:endParaRP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For larger family bookings, please speak with staff if you require both rooms for your family stay. </a:t>
            </a:r>
            <a:endParaRPr lang="en-AU" sz="8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7435689"/>
            <a:ext cx="6858000" cy="2479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b="1" dirty="0"/>
              <a:t>Check-in and Check-out times</a:t>
            </a: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Carrington offers flexibility in check in times when necessary. Please discuss your requirements with our receptionist who will assist wherever possible. </a:t>
            </a:r>
          </a:p>
          <a:p>
            <a:pPr algn="l"/>
            <a:endParaRPr lang="en-AU" sz="800" dirty="0">
              <a:solidFill>
                <a:schemeClr val="tx1"/>
              </a:solidFill>
            </a:endParaRP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Check out time is 10.00 am. Check in time is from 2.00 pm.</a:t>
            </a:r>
          </a:p>
          <a:p>
            <a:pPr algn="l"/>
            <a:endParaRPr lang="en-AU" sz="800" dirty="0">
              <a:solidFill>
                <a:schemeClr val="tx1"/>
              </a:solidFill>
            </a:endParaRP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Our facility can accommodate guests who require wheelchair or walking frame access.</a:t>
            </a:r>
          </a:p>
          <a:p>
            <a:pPr algn="l"/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7" name="AutoShape 2" descr="Image result for grandparent and grandchild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4" descr="Image result for grandparent and grandchild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AutoShape 6" descr="Image result for grandparent and grandchild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AutoShape 8" descr="Image result for grandparent and grandchild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179" name="Picture 11" descr="http://www.bobnefftours.com/images/detailed/1/grandparents_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39" y="739689"/>
            <a:ext cx="5034589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0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931" y="-14364"/>
            <a:ext cx="6894931" cy="754053"/>
          </a:xfrm>
          <a:prstGeom prst="rect">
            <a:avLst/>
          </a:prstGeom>
          <a:solidFill>
            <a:srgbClr val="525B56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2400" b="1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Guest accommodation @ Carrington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400" b="1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‘more than you expect and all that you need’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3063" y="5322835"/>
            <a:ext cx="6858000" cy="45831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b="1" dirty="0"/>
              <a:t>Amenities</a:t>
            </a: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Your apartment contains the following: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Ensuite bathroom, hairdryer, easy access shower and bath linen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Kitchenette including cutlery, crockery, microwave, sandwich maker, salad bowl, cutting board, cutting knife, dishwashing liquid, tea towel</a:t>
            </a:r>
            <a:endParaRPr lang="en-AU" sz="1600" b="1" dirty="0">
              <a:solidFill>
                <a:srgbClr val="FF0000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Tea and coffee making facilities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Fridge (small)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Air conditioning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Television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Phone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Iron and ironing board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In-room dining table and chairs</a:t>
            </a: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The room does not contain an oven, stove, toaster, washing machine or dryer. </a:t>
            </a: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There are no pets allowed in the apartments.</a:t>
            </a:r>
          </a:p>
          <a:p>
            <a:pPr algn="l"/>
            <a:r>
              <a:rPr lang="en-AU" sz="1600" b="1" dirty="0">
                <a:solidFill>
                  <a:schemeClr val="tx1"/>
                </a:solidFill>
              </a:rPr>
              <a:t>Both apartments are non-smoking. </a:t>
            </a:r>
            <a:r>
              <a:rPr lang="en-AU" sz="1600" dirty="0">
                <a:solidFill>
                  <a:schemeClr val="tx1"/>
                </a:solidFill>
              </a:rPr>
              <a:t>If there is evidence of smoking in the room, an additional cleaning fee of $99.00 may be charged.</a:t>
            </a:r>
          </a:p>
          <a:p>
            <a:pPr algn="just"/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kperkins\AppData\Local\Microsoft\Windows\Temporary Internet Files\Content.Outlook\6HRS4IHR\Guest Accommodation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689"/>
            <a:ext cx="6858000" cy="45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09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931" y="-14364"/>
            <a:ext cx="6894931" cy="754053"/>
          </a:xfrm>
          <a:prstGeom prst="rect">
            <a:avLst/>
          </a:prstGeom>
          <a:solidFill>
            <a:srgbClr val="3B3B3B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2400" b="1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Guest accommodation @ Carrington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400" b="1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‘more than you expect and all that you need’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-36931" y="739689"/>
            <a:ext cx="6858000" cy="40228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b="1" dirty="0"/>
              <a:t>Meals and Dining</a:t>
            </a: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Your room charge includes a continental breakfast with a selection of boxed cereals, milk, bread, condiments, tea and coffee. A selection of pre-packaged sandwiches and cakes and coffee making service are available in the Paling Court Kiosk located on the ground floor (refer to trading hours located in a brochure in your room).</a:t>
            </a:r>
          </a:p>
          <a:p>
            <a:pPr algn="l"/>
            <a:endParaRPr lang="en-AU" sz="1400" dirty="0">
              <a:solidFill>
                <a:schemeClr val="tx1"/>
              </a:solidFill>
            </a:endParaRP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Carrington’s Rocksalt Restaurant is located in our Recreation and Leisure Club. The restaurant is open Wednesday - Sunday from 9.30 am - 3.00 pm. The restaurant offers a range of freshly cooked meals, cakes, coffee etc.  A full menu, with trading hours and home delivery service is located in your room for your convenience.</a:t>
            </a:r>
          </a:p>
          <a:p>
            <a:pPr algn="l"/>
            <a:endParaRPr lang="en-AU" sz="1400" dirty="0">
              <a:solidFill>
                <a:schemeClr val="tx1"/>
              </a:solidFill>
            </a:endParaRP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Arrangement for dining in the residential dining rooms in the facilities can be made at the time of booking. A fee of $13.00 per meal is applicable.</a:t>
            </a:r>
          </a:p>
        </p:txBody>
      </p:sp>
      <p:pic>
        <p:nvPicPr>
          <p:cNvPr id="3074" name="Picture 2" descr="N:\CORPORATE INFORMATION\Photographs\Rocksalt 2016\IMG_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9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931" y="-14364"/>
            <a:ext cx="6894931" cy="754053"/>
          </a:xfrm>
          <a:prstGeom prst="rect">
            <a:avLst/>
          </a:prstGeom>
          <a:solidFill>
            <a:srgbClr val="3B3B3B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2400" b="1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Guest accommodation @ Carrington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400" b="1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‘more than you expect and all that you need’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-36931" y="890173"/>
            <a:ext cx="6858000" cy="607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b="1" dirty="0"/>
              <a:t>Phone and Contacts</a:t>
            </a: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A phone is available in each apartment. Local calls only can be made from the phone. Please dial zero to obtain an outside line before dialling the required number.</a:t>
            </a:r>
          </a:p>
          <a:p>
            <a:pPr algn="l"/>
            <a:endParaRPr lang="en-AU" sz="800" dirty="0">
              <a:solidFill>
                <a:schemeClr val="tx1"/>
              </a:solidFill>
            </a:endParaRP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For incoming calls, the phone numbers are as below:</a:t>
            </a:r>
          </a:p>
          <a:p>
            <a:pPr algn="l"/>
            <a:endParaRPr lang="en-AU" sz="800" dirty="0">
              <a:solidFill>
                <a:schemeClr val="tx1"/>
              </a:solidFill>
            </a:endParaRP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Apartment 1: (02) 4659 0482</a:t>
            </a: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Apartment 2: (02) 4659 0470</a:t>
            </a: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Your primary contacts at Carrington are:</a:t>
            </a: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Customer Services 	</a:t>
            </a:r>
            <a:r>
              <a:rPr lang="en-AU" sz="1600" dirty="0">
                <a:solidFill>
                  <a:schemeClr val="tx1"/>
                </a:solidFill>
                <a:sym typeface="Wingdings"/>
              </a:rPr>
              <a:t> (02) </a:t>
            </a:r>
            <a:r>
              <a:rPr lang="en-AU" sz="1600" dirty="0">
                <a:solidFill>
                  <a:schemeClr val="tx1"/>
                </a:solidFill>
              </a:rPr>
              <a:t>4659 0590</a:t>
            </a: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Paling Court Team 	</a:t>
            </a:r>
            <a:r>
              <a:rPr lang="en-AU" sz="1600" dirty="0">
                <a:solidFill>
                  <a:schemeClr val="tx1"/>
                </a:solidFill>
                <a:sym typeface="Wingdings"/>
              </a:rPr>
              <a:t> (02) </a:t>
            </a:r>
            <a:r>
              <a:rPr lang="en-AU" sz="1600" dirty="0">
                <a:solidFill>
                  <a:schemeClr val="tx1"/>
                </a:solidFill>
              </a:rPr>
              <a:t>4659 0530</a:t>
            </a: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N:\CORPORATE INFORMATION\Photographs\paling Court Opening\paling Court Opening 27 July 15\11800603_771577069621733_494886465733915553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24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99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931" y="-14364"/>
            <a:ext cx="6894931" cy="754053"/>
          </a:xfrm>
          <a:prstGeom prst="rect">
            <a:avLst/>
          </a:prstGeom>
          <a:solidFill>
            <a:srgbClr val="525B56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2400" b="1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Guest accommodation @ Carrington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400" b="1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‘more than you expect and all that you need’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5311689"/>
            <a:ext cx="6858000" cy="2662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b="1" dirty="0"/>
              <a:t>Payment Options</a:t>
            </a: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We offer you a range of payment options:</a:t>
            </a:r>
          </a:p>
          <a:p>
            <a:pPr algn="l"/>
            <a:endParaRPr lang="en-AU" sz="800" dirty="0">
              <a:solidFill>
                <a:schemeClr val="tx1"/>
              </a:solidFill>
            </a:endParaRPr>
          </a:p>
          <a:p>
            <a:pPr marL="285750" indent="-285750" algn="l">
              <a:buClr>
                <a:srgbClr val="93C9BB"/>
              </a:buClr>
              <a:buFont typeface="Wingdings" pitchFamily="2" charset="2"/>
              <a:buChar char="ü"/>
            </a:pPr>
            <a:r>
              <a:rPr lang="en-AU" sz="1600" dirty="0">
                <a:solidFill>
                  <a:schemeClr val="tx1"/>
                </a:solidFill>
              </a:rPr>
              <a:t>EFT </a:t>
            </a:r>
          </a:p>
          <a:p>
            <a:pPr marL="285750" indent="-285750" algn="l">
              <a:buClr>
                <a:srgbClr val="93C9BB"/>
              </a:buClr>
              <a:buFont typeface="Wingdings" pitchFamily="2" charset="2"/>
              <a:buChar char="ü"/>
            </a:pPr>
            <a:r>
              <a:rPr lang="en-AU" sz="1600" dirty="0">
                <a:solidFill>
                  <a:schemeClr val="tx1"/>
                </a:solidFill>
              </a:rPr>
              <a:t>Credit Card</a:t>
            </a:r>
          </a:p>
          <a:p>
            <a:pPr marL="285750" indent="-285750" algn="l">
              <a:buClr>
                <a:srgbClr val="93C9BB"/>
              </a:buClr>
              <a:buFont typeface="Wingdings" pitchFamily="2" charset="2"/>
              <a:buChar char="ü"/>
            </a:pPr>
            <a:r>
              <a:rPr lang="en-AU" sz="1600" dirty="0">
                <a:solidFill>
                  <a:schemeClr val="tx1"/>
                </a:solidFill>
              </a:rPr>
              <a:t>Direct Deposit</a:t>
            </a:r>
          </a:p>
          <a:p>
            <a:pPr marL="285750" indent="-285750" algn="l">
              <a:buClr>
                <a:srgbClr val="93C9BB"/>
              </a:buClr>
              <a:buFont typeface="Wingdings" pitchFamily="2" charset="2"/>
              <a:buChar char="ü"/>
            </a:pPr>
            <a:r>
              <a:rPr lang="en-AU" sz="1600" dirty="0">
                <a:solidFill>
                  <a:schemeClr val="tx1"/>
                </a:solidFill>
              </a:rPr>
              <a:t>Cash payment in person</a:t>
            </a: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7506789"/>
            <a:ext cx="6858000" cy="23992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b="1" dirty="0"/>
              <a:t>Fees</a:t>
            </a: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Our apartment fee is $99.00 per night, per room including continental breakfast.</a:t>
            </a: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Our family rate is $149.00 per night, for both apartments including continental breakfast.</a:t>
            </a:r>
          </a:p>
          <a:p>
            <a:pPr algn="l"/>
            <a:endParaRPr lang="en-AU" sz="800" dirty="0">
              <a:solidFill>
                <a:schemeClr val="tx1"/>
              </a:solidFill>
            </a:endParaRP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Carrington offers our apartments to families of residents who are diagnosed at end of life stage on a cost recovery basis only.  Please discuss your individual requirements with our Customer Services Officer on (02) 4659 0590.  A $50.00 fee per room/per night will be charged.</a:t>
            </a: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</a:endParaRPr>
          </a:p>
        </p:txBody>
      </p:sp>
      <p:pic>
        <p:nvPicPr>
          <p:cNvPr id="4098" name="Picture 2" descr="N:\CORPORATE INFORMATION\Photographs\Web Site\Photos\Cinema Advertising\IMG_4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32" y="739689"/>
            <a:ext cx="689493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6080" y="6374674"/>
            <a:ext cx="3931919" cy="923330"/>
          </a:xfrm>
          <a:prstGeom prst="rect">
            <a:avLst/>
          </a:prstGeom>
          <a:solidFill>
            <a:srgbClr val="525B56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Contact:</a:t>
            </a:r>
          </a:p>
          <a:p>
            <a:r>
              <a:rPr lang="en-AU" b="1" dirty="0">
                <a:solidFill>
                  <a:schemeClr val="bg1"/>
                </a:solidFill>
              </a:rPr>
              <a:t>Customer Services </a:t>
            </a:r>
            <a:r>
              <a:rPr lang="en-AU" b="1" dirty="0">
                <a:solidFill>
                  <a:schemeClr val="bg1"/>
                </a:solidFill>
                <a:sym typeface="Wingdings"/>
              </a:rPr>
              <a:t> (02) 4659 0590 </a:t>
            </a:r>
          </a:p>
          <a:p>
            <a:r>
              <a:rPr lang="en-AU" b="1" dirty="0">
                <a:solidFill>
                  <a:schemeClr val="bg1"/>
                </a:solidFill>
              </a:rPr>
              <a:t>to arrange payment</a:t>
            </a:r>
          </a:p>
        </p:txBody>
      </p:sp>
    </p:spTree>
    <p:extLst>
      <p:ext uri="{BB962C8B-B14F-4D97-AF65-F5344CB8AC3E}">
        <p14:creationId xmlns:p14="http://schemas.microsoft.com/office/powerpoint/2010/main" val="281239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931" y="-14364"/>
            <a:ext cx="6894931" cy="754053"/>
          </a:xfrm>
          <a:prstGeom prst="rect">
            <a:avLst/>
          </a:prstGeom>
          <a:solidFill>
            <a:srgbClr val="525B56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2400" b="1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Guest accommodation @ Carrington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400" b="1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‘more than you expect and all that you need’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-36931" y="890171"/>
            <a:ext cx="6858000" cy="3764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b="1" dirty="0"/>
              <a:t>Additional Information</a:t>
            </a: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Our site is monitored by external security services.</a:t>
            </a: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Our rooms are fitted with fire sprinklers and fire doors are installed for your safety. Egress into the car parking area is in the immediate vicinity of your apartment.</a:t>
            </a: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r>
              <a:rPr lang="en-AU" sz="1600" dirty="0">
                <a:solidFill>
                  <a:schemeClr val="tx1"/>
                </a:solidFill>
              </a:rPr>
              <a:t>For your engagement and at your expense, these services are available to you if required</a:t>
            </a:r>
            <a:r>
              <a:rPr lang="en-AU" sz="1600">
                <a:solidFill>
                  <a:schemeClr val="tx1"/>
                </a:solidFill>
              </a:rPr>
              <a:t>.  </a:t>
            </a:r>
            <a:endParaRPr lang="en-AU" sz="8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Local taxi services are available by contacting: Camden Taxis, 31 Blaxland Road, Campbelltown </a:t>
            </a:r>
            <a:r>
              <a:rPr lang="en-AU" sz="1600" dirty="0">
                <a:solidFill>
                  <a:schemeClr val="tx1"/>
                </a:solidFill>
                <a:sym typeface="Wingdings"/>
              </a:rPr>
              <a:t>  (</a:t>
            </a:r>
            <a:r>
              <a:rPr lang="en-AU" sz="1600" dirty="0">
                <a:solidFill>
                  <a:schemeClr val="tx1"/>
                </a:solidFill>
              </a:rPr>
              <a:t>02) 4625 2922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Laundromat services are available by contacting: Camden Laundry, Shop 18 Camden Village Court, Argyle Street, Camden </a:t>
            </a:r>
            <a:r>
              <a:rPr lang="en-AU" sz="1600" dirty="0">
                <a:solidFill>
                  <a:schemeClr val="tx1"/>
                </a:solidFill>
                <a:sym typeface="Wingdings"/>
              </a:rPr>
              <a:t> (</a:t>
            </a:r>
            <a:r>
              <a:rPr lang="en-AU" sz="1600" dirty="0">
                <a:solidFill>
                  <a:schemeClr val="tx1"/>
                </a:solidFill>
              </a:rPr>
              <a:t>02) 4655 2008</a:t>
            </a: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farzadlaw.com/wp-content/uploads/2012/10/grandparent-visitation-rights-californ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66" y="4654319"/>
            <a:ext cx="68580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774" y="4660099"/>
            <a:ext cx="289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Lucida Handwriting" pitchFamily="66" charset="0"/>
              </a:rPr>
              <a:t>Enjoy your stay</a:t>
            </a:r>
          </a:p>
        </p:txBody>
      </p:sp>
    </p:spTree>
    <p:extLst>
      <p:ext uri="{BB962C8B-B14F-4D97-AF65-F5344CB8AC3E}">
        <p14:creationId xmlns:p14="http://schemas.microsoft.com/office/powerpoint/2010/main" val="2692900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5060</TotalTime>
  <Words>1004</Words>
  <Application>Microsoft Office PowerPoint</Application>
  <PresentationFormat>A4 Paper (210x297 mm)</PresentationFormat>
  <Paragraphs>102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Gisha</vt:lpstr>
      <vt:lpstr>Lucida Handwriting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Perkins</dc:creator>
  <cp:lastModifiedBy>Nina Baker</cp:lastModifiedBy>
  <cp:revision>174</cp:revision>
  <cp:lastPrinted>2024-08-23T02:41:50Z</cp:lastPrinted>
  <dcterms:created xsi:type="dcterms:W3CDTF">2016-03-01T00:31:52Z</dcterms:created>
  <dcterms:modified xsi:type="dcterms:W3CDTF">2024-08-23T05:01:27Z</dcterms:modified>
</cp:coreProperties>
</file>